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76" r:id="rId5"/>
    <p:sldId id="277" r:id="rId6"/>
    <p:sldId id="278" r:id="rId7"/>
    <p:sldId id="273" r:id="rId8"/>
    <p:sldId id="274" r:id="rId9"/>
    <p:sldId id="275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68" r:id="rId19"/>
    <p:sldId id="270" r:id="rId20"/>
    <p:sldId id="287" r:id="rId21"/>
    <p:sldId id="271" r:id="rId22"/>
    <p:sldId id="288" r:id="rId23"/>
    <p:sldId id="289" r:id="rId24"/>
    <p:sldId id="290" r:id="rId25"/>
    <p:sldId id="291" r:id="rId26"/>
    <p:sldId id="292" r:id="rId27"/>
    <p:sldId id="296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02B0917D-E634-5F4D-AF75-BC6CFE52F740}">
          <p14:sldIdLst>
            <p14:sldId id="256"/>
          </p14:sldIdLst>
        </p14:section>
        <p14:section name="string hashing" id="{7ECDE90D-927B-0B4D-9080-815AD17D27BE}">
          <p14:sldIdLst>
            <p14:sldId id="257"/>
            <p14:sldId id="258"/>
            <p14:sldId id="276"/>
            <p14:sldId id="277"/>
            <p14:sldId id="278"/>
          </p14:sldIdLst>
        </p14:section>
        <p14:section name="Rabin-Karp" id="{2E91F7A3-D0A7-D948-9630-589162821EA0}">
          <p14:sldIdLst>
            <p14:sldId id="273"/>
            <p14:sldId id="274"/>
            <p14:sldId id="275"/>
            <p14:sldId id="279"/>
          </p14:sldIdLst>
        </p14:section>
        <p14:section name="prefix" id="{D12671FB-2AD3-3C41-98E0-17165EB89069}">
          <p14:sldIdLst>
            <p14:sldId id="280"/>
            <p14:sldId id="281"/>
            <p14:sldId id="282"/>
            <p14:sldId id="283"/>
            <p14:sldId id="284"/>
            <p14:sldId id="285"/>
            <p14:sldId id="286"/>
            <p14:sldId id="268"/>
          </p14:sldIdLst>
        </p14:section>
        <p14:section name="manacher" id="{32F49BC9-ABD0-AB47-B3B0-AF4869399E44}">
          <p14:sldIdLst>
            <p14:sldId id="270"/>
            <p14:sldId id="287"/>
            <p14:sldId id="271"/>
            <p14:sldId id="288"/>
            <p14:sldId id="289"/>
            <p14:sldId id="290"/>
            <p14:sldId id="291"/>
            <p14:sldId id="292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368"/>
    <p:restoredTop sz="91456"/>
  </p:normalViewPr>
  <p:slideViewPr>
    <p:cSldViewPr snapToGrid="0" snapToObjects="1">
      <p:cViewPr>
        <p:scale>
          <a:sx n="71" d="100"/>
          <a:sy n="71" d="100"/>
        </p:scale>
        <p:origin x="1872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CDA9B-32A1-AF48-B792-E54D58085742}" type="datetimeFigureOut">
              <a:rPr kumimoji="1" lang="zh-CN" altLang="en-US" smtClean="0"/>
              <a:t>2020/5/30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5A9D0-9A0A-EB42-996D-EFBA51A99BE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69442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D300F7-8123-BB4E-888C-2CCAD9330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DE412C7-0400-8D45-BA2D-1C2A19C79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40E770-CD6E-2C40-A349-61F2FE8CD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0FC42-C9FB-C246-9AFF-339BFC4CA8CC}" type="datetime1">
              <a:rPr lang="zh-CN" altLang="en-US" smtClean="0"/>
              <a:t>2020/5/30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95A1D7-7E61-6E4E-B357-1440EFC70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09B9A4-43D1-7D42-AC22-CA1DA5BED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F3AD-8F3D-274C-AC0C-C0F72E889156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2616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7B1AA3-6503-9742-81BD-AB884676D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7D0BA1A-5F4C-734F-85D9-F5262D3395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D993B7-5351-5B4C-8B69-1B4609A79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07A8-075F-8043-86E0-18B23107EDB0}" type="datetime1">
              <a:rPr lang="zh-CN" altLang="en-US" smtClean="0"/>
              <a:t>2020/5/30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B77406-1143-5E4B-8793-07A00D2F5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DDE482-AE7E-B04D-BFAC-B0968A25A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F3AD-8F3D-274C-AC0C-C0F72E889156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56251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14AD4B6-C143-B444-AF75-E48C2BCA2D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0C27293-C411-CC49-99F5-FDE962903D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1FA26F-B7CC-EE45-9EB7-5C29326A8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D0C8-75DD-9A48-BE50-AF5D37230481}" type="datetime1">
              <a:rPr lang="zh-CN" altLang="en-US" smtClean="0"/>
              <a:t>2020/5/30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2E6B63-5348-D044-B069-7F242092C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7EC77A-3DFD-6142-883D-0ED862A5A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F3AD-8F3D-274C-AC0C-C0F72E889156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2840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9D759A-F4AA-CE44-826F-E6AA926B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76F0DB-6FE8-FB40-86AF-4D55C5276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A42C5C-FCC4-B842-B6DB-72ADCF8A5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99C6-4E4D-8A40-83AE-EE455E2A6850}" type="datetime1">
              <a:rPr lang="zh-CN" altLang="en-US" smtClean="0"/>
              <a:t>2020/5/30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175609-EF4E-134F-8C12-53ADA77CE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5F2FCE-F0C7-B04A-BD51-AFF12773A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F3AD-8F3D-274C-AC0C-C0F72E889156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68540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923C80-3DE6-A244-9549-666D08154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05183EA-28BD-354E-8F31-D47B1B0F2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BDF603-9D8C-0147-8A28-FCE1673F1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FE51-B38E-FE40-B421-BB65E5FAD99F}" type="datetime1">
              <a:rPr lang="zh-CN" altLang="en-US" smtClean="0"/>
              <a:t>2020/5/30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30000B-9DF1-C746-A551-6E0E3E8EC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CA25A3-7DE5-094D-8039-D05DFEA05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F3AD-8F3D-274C-AC0C-C0F72E889156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16211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1886D5-05AD-6147-B195-7F5911C01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CA2BA5-A88D-0141-802E-26D641F362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A07AA5F-D268-3C49-A751-2767DD79D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B3A28F-7BEE-774A-89D9-862CEC9DB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10A7-4367-4941-8D7B-A6601ACE766A}" type="datetime1">
              <a:rPr lang="zh-CN" altLang="en-US" smtClean="0"/>
              <a:t>2020/5/30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F7C72CC-FB95-164B-9FCD-DBD22D27A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2A6FFA-3361-454B-AF10-D3C594CE9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F3AD-8F3D-274C-AC0C-C0F72E889156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183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2B35E8-6226-5F49-9D51-907120511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FA1F25E-1278-5048-9CC5-B7360CB19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567F914-558C-424C-B5C2-BFFC3CEB6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914A76D-F79B-CB44-8FD8-33591023E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A548FC0-D731-FE4E-92D9-8CA994F344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BA436D-A640-A442-B9B1-E4B8D31FC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D01A-6EA1-9847-9FEA-DD7257A23E4B}" type="datetime1">
              <a:rPr lang="zh-CN" altLang="en-US" smtClean="0"/>
              <a:t>2020/5/30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608741D-0C0E-A743-80B6-3A2177B33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CE8BF57-9731-194C-B9DA-5F643150C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F3AD-8F3D-274C-AC0C-C0F72E889156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992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23E934-F07A-1148-AC24-40352CBA1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64DA63E-21DD-754E-A271-37AF22A99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8907-E273-BB48-93B6-4469E63D10C4}" type="datetime1">
              <a:rPr lang="zh-CN" altLang="en-US" smtClean="0"/>
              <a:t>2020/5/30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50F837F-0083-284D-ABDD-E03C23BD3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D7200AE-7663-AB4F-8E38-868809E5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F3AD-8F3D-274C-AC0C-C0F72E889156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79198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D19CB5E-7F36-9340-BD5B-DADC75C65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2B7A-17D7-7F42-AE8C-3DF0F6B4DBDA}" type="datetime1">
              <a:rPr lang="zh-CN" altLang="en-US" smtClean="0"/>
              <a:t>2020/5/30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2A1A095-25AB-DC42-9145-26017AD9E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048F5FA-9E83-584F-B521-5F450AE8B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F3AD-8F3D-274C-AC0C-C0F72E889156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8936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A7331F-6C6B-2B43-BF81-E8BCBC0EF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4AE3B1-CCD0-D842-BC4A-AFDDD4C4A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B1E62A8-A075-B648-AF3A-0824AFAC0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781A55D-8F5E-D743-BCD5-9E25E139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B7CA-1716-F643-870B-4B7DC921F29B}" type="datetime1">
              <a:rPr lang="zh-CN" altLang="en-US" smtClean="0"/>
              <a:t>2020/5/30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01181A-CABF-674F-9999-0D1A07F47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86D2E6-8D4E-8C44-8D38-BB1D0047F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F3AD-8F3D-274C-AC0C-C0F72E889156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87425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DD8F2F-FCA1-A246-81B3-16597BBCD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F94A84-AB6D-0340-B6D6-B78358CE29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A9749D-C1AD-BC4E-A4C9-64D6DF671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6F4B5B9-5EA7-8443-990E-BBE2A827B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71E2-8A62-E74F-B26C-665AD94C47BE}" type="datetime1">
              <a:rPr lang="zh-CN" altLang="en-US" smtClean="0"/>
              <a:t>2020/5/30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336A8D-CA91-1242-A846-45064C721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9036DB8-400F-C54F-89C7-BFA5CC5C5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F3AD-8F3D-274C-AC0C-C0F72E889156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011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9D9CB94-B154-6F4E-872E-8A5410218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07462C9-11A4-A14E-BD24-6DC866BB3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3680F2-735F-6549-A93E-D5AE349837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72610-1867-9546-A72B-46FA323F7524}" type="datetime1">
              <a:rPr lang="zh-CN" altLang="en-US" smtClean="0"/>
              <a:t>2020/5/30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446DE8-1E3F-B544-897B-D260B70A8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C43C77-E766-5543-AD38-011F380FB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EF3AD-8F3D-274C-AC0C-C0F72E889156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2965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.png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2.png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2.png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EEAAA3-F7DA-8C43-B2FF-B4EC572992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/>
              <a:t>String</a:t>
            </a:r>
            <a:r>
              <a:rPr kumimoji="1" lang="zh-CN" altLang="en-US"/>
              <a:t> </a:t>
            </a:r>
            <a:r>
              <a:rPr kumimoji="1" lang="en-US" altLang="zh-CN"/>
              <a:t>Processing</a:t>
            </a:r>
            <a:endParaRPr kumimoji="1"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513BFC3-C8CD-BE4E-AD09-CD43A0CB59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8312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92B48D-7B81-2240-B13D-19F1034B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Implementation of Rabin-Karp Algorithm</a:t>
            </a:r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909922-9BA7-6D4C-B7C3-6CBA26F93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5C2699"/>
                </a:solidFill>
                <a:latin typeface="Courier New" panose="02070309020205020404" pitchFamily="49" charset="0"/>
              </a:rPr>
              <a:t>    vector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&lt;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&gt; occurences;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for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i = </a:t>
            </a:r>
            <a:r>
              <a:rPr lang="en-US" altLang="zh-CN" sz="1600" b="1">
                <a:solidFill>
                  <a:srgbClr val="1C00CF"/>
                </a:solidFill>
                <a:latin typeface="Courier New" panose="02070309020205020404" pitchFamily="49" charset="0"/>
              </a:rPr>
              <a:t>0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; i + S - </a:t>
            </a:r>
            <a:r>
              <a:rPr lang="en-US" altLang="zh-CN" sz="1600" b="1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&lt; T; i++)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long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long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cur_h = (h[i+S] + m - h[i]) % m;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if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(cur_h == h_s * p_pow[i] % m)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        occurences.push_back(i);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   }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return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occurences;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kumimoji="1" lang="zh-CN" altLang="en-US" sz="160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D23C40-138B-3F4A-9B6E-64403BA8D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F3AD-8F3D-274C-AC0C-C0F72E889156}" type="slidenum">
              <a:rPr lang="en-US" altLang="zh-CN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93583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15BFE1-4C45-2844-83A0-FD48BC88C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Prefix function</a:t>
            </a:r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01EC997-1114-DD40-AD90-BF5EB4EC09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/>
                  <a:t>an array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𝑝𝑟𝑒𝑓𝑖𝑥</m:t>
                    </m:r>
                  </m:oMath>
                </a14:m>
                <a:r>
                  <a:rPr kumimoji="1" lang="en-US" altLang="zh-CN"/>
                  <a:t> of length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/>
                  <a:t>, where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𝑝𝑟𝑒𝑓𝑖𝑥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/>
                  <a:t> is the length of the longest proper prefix of the substring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[0…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/>
                  <a:t> which is also a suffix of this substring.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>
                          <a:latin typeface="Cambria Math" panose="02040503050406030204" pitchFamily="18" charset="0"/>
                        </a:rPr>
                        <m:t>𝑝𝑟𝑒𝑓𝑖𝑥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kumimoji="1" lang="en-US" altLang="zh-CN" b="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1" lang="en-US" altLang="zh-CN" b="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1"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CN" b="0" i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1" lang="en-US" altLang="zh-CN" b="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zh-CN" b="0" i="1">
                                  <a:latin typeface="Cambria Math" panose="02040503050406030204" pitchFamily="18" charset="0"/>
                                </a:rPr>
                                <m:t>=0…</m:t>
                              </m:r>
                              <m:r>
                                <a:rPr kumimoji="1" lang="en-US" altLang="zh-CN" b="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zh-CN" b="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kumimoji="1" lang="en-US" altLang="zh-CN" b="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0" i="1">
                                      <a:latin typeface="Cambria Math" panose="02040503050406030204" pitchFamily="18" charset="0"/>
                                    </a:rPr>
                                    <m:t>0…</m:t>
                                  </m:r>
                                  <m:r>
                                    <a:rPr kumimoji="1" lang="en-US" altLang="zh-CN" b="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kumimoji="1" lang="en-US" altLang="zh-CN" b="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kumimoji="1" lang="en-US" altLang="zh-CN" b="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zh-CN" b="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b="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kumimoji="1" lang="en-US" altLang="zh-CN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CN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kumimoji="1" lang="en-US" altLang="zh-CN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kumimoji="1" lang="en-US" altLang="zh-CN" b="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kumimoji="1" lang="en-US" altLang="zh-CN" b="0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a:rPr kumimoji="1" lang="en-US" altLang="zh-CN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CN" b="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zh-CN"/>
              </a:p>
              <a:p>
                <a:r>
                  <a:rPr lang="en-US" altLang="zh-CN"/>
                  <a:t>example:</a:t>
                </a:r>
              </a:p>
              <a:p>
                <a:pPr lvl="1"/>
                <a:r>
                  <a:rPr lang="en-US" altLang="zh-CN"/>
                  <a:t>prefix function of string "abcabcd" is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[0,0,0,1,2,3,0]</m:t>
                    </m:r>
                  </m:oMath>
                </a14:m>
                <a:endParaRPr lang="en-US" altLang="zh-CN"/>
              </a:p>
              <a:p>
                <a:pPr lvl="1"/>
                <a:r>
                  <a:rPr lang="en-US" altLang="zh-CN"/>
                  <a:t>prefix function of string "aabaaab" is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[0,1,0,1,2,2,3]</m:t>
                    </m:r>
                  </m:oMath>
                </a14:m>
                <a:br>
                  <a:rPr lang="en-US" altLang="zh-CN"/>
                </a:br>
                <a:endParaRPr kumimoji="1" lang="zh-CN" altLang="en-US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01EC997-1114-DD40-AD90-BF5EB4EC09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65" t="-2632" r="-18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AE6945-854F-F14A-BAF4-FD8B809E7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F3AD-8F3D-274C-AC0C-C0F72E889156}" type="slidenum">
              <a:rPr lang="en-US" altLang="zh-CN"/>
              <a:t>11</a:t>
            </a:fld>
            <a:endParaRPr kumimoji="1" lang="zh-CN" altLang="en-US"/>
          </a:p>
        </p:txBody>
      </p:sp>
      <p:pic>
        <p:nvPicPr>
          <p:cNvPr id="5" name="07.mp3" descr="07.mp3">
            <a:hlinkClick r:id="" action="ppaction://media"/>
            <a:extLst>
              <a:ext uri="{FF2B5EF4-FFF2-40B4-BE49-F238E27FC236}">
                <a16:creationId xmlns:a16="http://schemas.microsoft.com/office/drawing/2014/main" id="{EB92DAA4-D397-3B40-90CD-3F2915B354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1000" y="3651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8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438CEF-AC5B-8B40-B142-38DBD1792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Trivial Algorithm</a:t>
            </a:r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942CC1-0C4B-664C-BC58-90490A8AC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5C2699"/>
                </a:solidFill>
                <a:latin typeface="Courier New" panose="02070309020205020404" pitchFamily="49" charset="0"/>
              </a:rPr>
              <a:t>vector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&lt;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&gt; prefix_function(</a:t>
            </a:r>
            <a:r>
              <a:rPr lang="en-US" altLang="zh-CN" sz="1600" b="1">
                <a:solidFill>
                  <a:srgbClr val="5C2699"/>
                </a:solidFill>
                <a:latin typeface="Courier New" panose="02070309020205020404" pitchFamily="49" charset="0"/>
              </a:rPr>
              <a:t>string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s)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n = (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)s.length();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>
                <a:solidFill>
                  <a:srgbClr val="5C2699"/>
                </a:solidFill>
                <a:latin typeface="Courier New" panose="02070309020205020404" pitchFamily="49" charset="0"/>
              </a:rPr>
              <a:t>vector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&lt;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&gt; prefix(n);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for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i = </a:t>
            </a:r>
            <a:r>
              <a:rPr lang="en-US" altLang="zh-CN" sz="1600" b="1">
                <a:solidFill>
                  <a:srgbClr val="1C00CF"/>
                </a:solidFill>
                <a:latin typeface="Courier New" panose="02070309020205020404" pitchFamily="49" charset="0"/>
              </a:rPr>
              <a:t>0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; i &lt; n; i++)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for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k = </a:t>
            </a:r>
            <a:r>
              <a:rPr lang="en-US" altLang="zh-CN" sz="1600" b="1">
                <a:solidFill>
                  <a:srgbClr val="1C00CF"/>
                </a:solidFill>
                <a:latin typeface="Courier New" panose="02070309020205020404" pitchFamily="49" charset="0"/>
              </a:rPr>
              <a:t>0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; k &lt;= i; k++)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           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if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(s.substr(</a:t>
            </a:r>
            <a:r>
              <a:rPr lang="en-US" altLang="zh-CN" sz="1600" b="1">
                <a:solidFill>
                  <a:srgbClr val="1C00CF"/>
                </a:solidFill>
                <a:latin typeface="Courier New" panose="02070309020205020404" pitchFamily="49" charset="0"/>
              </a:rPr>
              <a:t>0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, k) == s.substr(i-k+</a:t>
            </a:r>
            <a:r>
              <a:rPr lang="en-US" altLang="zh-CN" sz="1600" b="1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, k))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               prefix[i] = k;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return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prefix;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kumimoji="1" lang="zh-CN" altLang="en-US" sz="160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50C6E8A-890E-F841-B294-5EDAB2E59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F3AD-8F3D-274C-AC0C-C0F72E889156}" type="slidenum">
              <a:rPr lang="en-US" altLang="zh-CN"/>
              <a:t>12</a:t>
            </a:fld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AF088AE1-B624-1447-990C-294AFEF9FB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0600" y="4487333"/>
                <a:ext cx="10515600" cy="184203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/>
                  <a:t>its complexity is </a:t>
                </a:r>
                <a14:m>
                  <m:oMath xmlns:m="http://schemas.openxmlformats.org/officeDocument/2006/math">
                    <m:r>
                      <a:rPr lang="en-US" altLang="zh-CN" b="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/>
                  <a:t> which has room for improvement.</a:t>
                </a:r>
                <a:endParaRPr kumimoji="1" lang="zh-CN" altLang="en-US"/>
              </a:p>
            </p:txBody>
          </p:sp>
        </mc:Choice>
        <mc:Fallback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AF088AE1-B624-1447-990C-294AFEF9F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487333"/>
                <a:ext cx="10515600" cy="1842030"/>
              </a:xfrm>
              <a:prstGeom prst="rect">
                <a:avLst/>
              </a:prstGeom>
              <a:blipFill>
                <a:blip r:embed="rId2"/>
                <a:stretch>
                  <a:fillRect l="-965" t="-47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7713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503BB7-CE03-5645-9143-B21F0D7AF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Efficient Algorithm</a:t>
            </a:r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7F860DC-2E00-A645-A059-70EE7C694E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b="1"/>
                  <a:t>First optimization</a:t>
                </a:r>
              </a:p>
              <a:p>
                <a:r>
                  <a:rPr lang="en-US" altLang="zh-CN"/>
                  <a:t>the values of the prefix function can only increase by at most one.</a:t>
                </a:r>
              </a:p>
              <a:p>
                <a:r>
                  <a:rPr lang="en-US" altLang="zh-CN"/>
                  <a:t>proof by contradiction :</a:t>
                </a:r>
              </a:p>
              <a:p>
                <a:pPr marL="0" indent="0">
                  <a:buNone/>
                </a:pPr>
                <a:endParaRPr lang="en-US" altLang="zh-CN"/>
              </a:p>
              <a:p>
                <a:pPr marL="0" indent="0">
                  <a:buNone/>
                </a:pPr>
                <a:endParaRPr lang="en-US" altLang="zh-CN"/>
              </a:p>
              <a:p>
                <a:pPr marL="0" indent="0">
                  <a:buNone/>
                </a:pPr>
                <a:endParaRPr lang="en-US" altLang="zh-CN"/>
              </a:p>
              <a:p>
                <a:pPr marL="0" indent="0">
                  <a:buNone/>
                </a:pPr>
                <a:endParaRPr lang="en-US" altLang="zh-CN"/>
              </a:p>
              <a:p>
                <a:r>
                  <a:rPr lang="en-US" altLang="zh-CN"/>
                  <a:t>perform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/>
                  <a:t> string comparisons, and reach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/>
                  <a:t>.</a:t>
                </a:r>
              </a:p>
              <a:p>
                <a:pPr marL="0" indent="0">
                  <a:buNone/>
                </a:pPr>
                <a:endParaRPr kumimoji="1" lang="zh-CN" altLang="en-US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7F860DC-2E00-A645-A059-70EE7C694E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  <a:blipFill>
                <a:blip r:embed="rId4"/>
                <a:stretch>
                  <a:fillRect l="-1086" t="-2338" r="-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1EB67D9-6162-F24A-8D91-74F33EB34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F3AD-8F3D-274C-AC0C-C0F72E889156}" type="slidenum">
              <a:rPr lang="en-US" altLang="zh-CN"/>
              <a:t>13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796E406-9438-274E-AE5D-ADB0B9AC4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0241" y="3526466"/>
            <a:ext cx="6631517" cy="1494167"/>
          </a:xfrm>
          <a:prstGeom prst="rect">
            <a:avLst/>
          </a:prstGeom>
        </p:spPr>
      </p:pic>
      <p:pic>
        <p:nvPicPr>
          <p:cNvPr id="6" name="08.mp3" descr="08.mp3">
            <a:hlinkClick r:id="" action="ppaction://media"/>
            <a:extLst>
              <a:ext uri="{FF2B5EF4-FFF2-40B4-BE49-F238E27FC236}">
                <a16:creationId xmlns:a16="http://schemas.microsoft.com/office/drawing/2014/main" id="{29B30829-780C-E049-A9A5-C32D2F354D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41000" y="3651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2F1A3F-21F8-2545-B05F-F9B9AC823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Efficient Algorithm</a:t>
            </a:r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0025A51-D595-6446-BEE0-831BF7DBD1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b="1"/>
                  <a:t>Second optimization : </a:t>
                </a:r>
                <a:r>
                  <a:rPr lang="en-US" altLang="zh-CN"/>
                  <a:t>get rid of the string comparisons</a:t>
                </a:r>
                <a:endParaRPr kumimoji="1" lang="en-US" altLang="zh-CN"/>
              </a:p>
              <a:p>
                <a:r>
                  <a:rPr lang="en-US" altLang="zh-CN"/>
                  <a:t>If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+1]=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𝑝𝑟𝑒𝑓𝑖𝑥</m:t>
                    </m:r>
                    <m:r>
                      <a:rPr lang="el-GR" altLang="zh-CN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]]</m:t>
                    </m:r>
                  </m:oMath>
                </a14:m>
                <a:r>
                  <a:rPr lang="en-US" altLang="zh-CN"/>
                  <a:t>, then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𝑝𝑟𝑒𝑓𝑖𝑥</m:t>
                    </m:r>
                    <m:r>
                      <a:rPr lang="el-GR" altLang="zh-CN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+1]=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𝑝𝑟𝑒𝑓𝑖𝑥</m:t>
                    </m:r>
                    <m:r>
                      <a:rPr lang="el-GR" altLang="zh-CN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]+1</m:t>
                    </m:r>
                  </m:oMath>
                </a14:m>
                <a:br>
                  <a:rPr lang="en-US" altLang="zh-CN"/>
                </a:br>
                <a:endParaRPr kumimoji="1" lang="en-US" altLang="zh-CN"/>
              </a:p>
              <a:p>
                <a:endParaRPr kumimoji="1" lang="en-US" altLang="zh-CN"/>
              </a:p>
              <a:p>
                <a:endParaRPr kumimoji="1" lang="zh-CN" altLang="en-US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0025A51-D595-6446-BEE0-831BF7DBD1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DF8957D-4F56-0F4C-9732-A093DA5B8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F3AD-8F3D-274C-AC0C-C0F72E889156}" type="slidenum">
              <a:rPr lang="en-US" altLang="zh-CN"/>
              <a:t>14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E2E5F0B-5387-C74A-8E1A-7C66D8DEC7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7181" y="3429000"/>
            <a:ext cx="7997638" cy="1711557"/>
          </a:xfrm>
          <a:prstGeom prst="rect">
            <a:avLst/>
          </a:prstGeom>
        </p:spPr>
      </p:pic>
      <p:pic>
        <p:nvPicPr>
          <p:cNvPr id="6" name="09.mp3" descr="09.mp3">
            <a:hlinkClick r:id="" action="ppaction://media"/>
            <a:extLst>
              <a:ext uri="{FF2B5EF4-FFF2-40B4-BE49-F238E27FC236}">
                <a16:creationId xmlns:a16="http://schemas.microsoft.com/office/drawing/2014/main" id="{B82FC663-F3C2-674C-9CEB-E894C6917A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41000" y="3651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3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42FAD6-B214-B649-99D3-DEE02455B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Efficient Algorithm</a:t>
            </a:r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3F35476-58CE-184C-9DC1-13D08414F6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/>
                  <a:t>If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+1]≠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l-GR" altLang="zh-CN" i="1">
                        <a:latin typeface="Cambria Math" panose="02040503050406030204" pitchFamily="18" charset="0"/>
                      </a:rPr>
                      <m:t>𝑝𝑟𝑒𝑓𝑖𝑥</m:t>
                    </m:r>
                    <m:r>
                      <a:rPr lang="el-GR" altLang="zh-CN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]]</m:t>
                    </m:r>
                  </m:oMath>
                </a14:m>
                <a:r>
                  <a:rPr lang="en-US" altLang="zh-CN"/>
                  <a:t> , move to the longest length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l-GR" altLang="zh-CN" i="1">
                        <a:latin typeface="Cambria Math" panose="02040503050406030204" pitchFamily="18" charset="0"/>
                      </a:rPr>
                      <m:t>𝑝𝑟𝑒𝑓𝑖𝑥</m:t>
                    </m:r>
                    <m:d>
                      <m:dPr>
                        <m:begChr m:val="["/>
                        <m:endChr m:val="]"/>
                        <m:ctrlPr>
                          <a:rPr lang="el-GR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altLang="zh-CN"/>
                  <a:t> , then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[0…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−1]=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+1…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br>
                  <a:rPr lang="en-US" altLang="zh-CN"/>
                </a:br>
                <a:endParaRPr kumimoji="1" lang="zh-CN" altLang="en-US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3F35476-58CE-184C-9DC1-13D08414F6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C6F9331-ECA3-1641-8967-0DEB3C991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F3AD-8F3D-274C-AC0C-C0F72E889156}" type="slidenum">
              <a:rPr lang="en-US" altLang="zh-CN"/>
              <a:t>15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E5DD437-F18A-D846-9842-53D660D99B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1832" y="3244846"/>
            <a:ext cx="6328335" cy="1512896"/>
          </a:xfrm>
          <a:prstGeom prst="rect">
            <a:avLst/>
          </a:prstGeom>
        </p:spPr>
      </p:pic>
      <p:pic>
        <p:nvPicPr>
          <p:cNvPr id="6" name="10.mp3" descr="10.mp3">
            <a:hlinkClick r:id="" action="ppaction://media"/>
            <a:extLst>
              <a:ext uri="{FF2B5EF4-FFF2-40B4-BE49-F238E27FC236}">
                <a16:creationId xmlns:a16="http://schemas.microsoft.com/office/drawing/2014/main" id="{4BEFC4DE-E68B-A347-BD0E-B876FF9618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41000" y="3651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8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112A28-B050-0641-B288-8019BFC9F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Efficient Algorithm</a:t>
            </a:r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E50F7B9-6CAD-C84B-8EA2-CE12EC6261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/>
                  <a:t>how to find the lengths for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/>
                  <a:t> ?</a:t>
                </a:r>
              </a:p>
              <a:p>
                <a:r>
                  <a:rPr lang="en-US" altLang="zh-CN"/>
                  <a:t>for the current length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/>
                  <a:t> at the position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/>
                  <a:t> for which the prefix property holds,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[0…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−1]=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+1…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/>
                  <a:t>, we want to find the greatest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/>
                  <a:t>, for which the prefix property holds, is the value of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𝑝𝑟𝑒𝑓𝑖𝑥</m:t>
                    </m:r>
                    <m:r>
                      <a:rPr lang="el-GR" altLang="zh-CN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endParaRPr kumimoji="1" lang="zh-CN" altLang="en-US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E50F7B9-6CAD-C84B-8EA2-CE12EC6261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65" t="-2632" r="-8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5C889A-F316-9147-A166-D2DA44C00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F3AD-8F3D-274C-AC0C-C0F72E889156}" type="slidenum">
              <a:rPr lang="en-US" altLang="zh-CN"/>
              <a:t>16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6991772-9A8C-3745-8D34-39A452E1A3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4256" y="4146177"/>
            <a:ext cx="6543488" cy="1497562"/>
          </a:xfrm>
          <a:prstGeom prst="rect">
            <a:avLst/>
          </a:prstGeom>
        </p:spPr>
      </p:pic>
      <p:pic>
        <p:nvPicPr>
          <p:cNvPr id="7" name="11.mp3" descr="11.mp3">
            <a:hlinkClick r:id="" action="ppaction://media"/>
            <a:extLst>
              <a:ext uri="{FF2B5EF4-FFF2-40B4-BE49-F238E27FC236}">
                <a16:creationId xmlns:a16="http://schemas.microsoft.com/office/drawing/2014/main" id="{FA99E8FE-DA3D-404F-A34C-6E8D9696E3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41000" y="3651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5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D768CA-9366-C84F-BE36-31A28848D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Implementation of efficient Algorithm</a:t>
            </a:r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89D3AD5-4376-8C40-9231-5B68709665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zh-CN" sz="1600" b="1">
                    <a:solidFill>
                      <a:srgbClr val="5C2699"/>
                    </a:solidFill>
                    <a:latin typeface="Courier New" panose="02070309020205020404" pitchFamily="49" charset="0"/>
                  </a:rPr>
                  <a:t>vector</a:t>
                </a:r>
                <a:r>
                  <a:rPr lang="en-US" altLang="zh-CN" sz="1600" b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&lt;</a:t>
                </a:r>
                <a:r>
                  <a:rPr lang="en-US" altLang="zh-CN" sz="1600" b="1">
                    <a:solidFill>
                      <a:srgbClr val="AA0D91"/>
                    </a:solidFill>
                    <a:latin typeface="Courier New" panose="02070309020205020404" pitchFamily="49" charset="0"/>
                  </a:rPr>
                  <a:t>int</a:t>
                </a:r>
                <a:r>
                  <a:rPr lang="en-US" altLang="zh-CN" sz="1600" b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&gt; prefix_function(</a:t>
                </a:r>
                <a:r>
                  <a:rPr lang="en-US" altLang="zh-CN" sz="1600" b="1">
                    <a:solidFill>
                      <a:srgbClr val="5C2699"/>
                    </a:solidFill>
                    <a:latin typeface="Courier New" panose="02070309020205020404" pitchFamily="49" charset="0"/>
                  </a:rPr>
                  <a:t>string</a:t>
                </a:r>
                <a:r>
                  <a:rPr lang="en-US" altLang="zh-CN" sz="1600" b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s) {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zh-CN" sz="1600" b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   </a:t>
                </a:r>
                <a:r>
                  <a:rPr lang="en-US" altLang="zh-CN" sz="1600" b="1">
                    <a:solidFill>
                      <a:srgbClr val="AA0D91"/>
                    </a:solidFill>
                    <a:latin typeface="Courier New" panose="02070309020205020404" pitchFamily="49" charset="0"/>
                  </a:rPr>
                  <a:t>int</a:t>
                </a:r>
                <a:r>
                  <a:rPr lang="en-US" altLang="zh-CN" sz="1600" b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n = (</a:t>
                </a:r>
                <a:r>
                  <a:rPr lang="en-US" altLang="zh-CN" sz="1600" b="1">
                    <a:solidFill>
                      <a:srgbClr val="AA0D91"/>
                    </a:solidFill>
                    <a:latin typeface="Courier New" panose="02070309020205020404" pitchFamily="49" charset="0"/>
                  </a:rPr>
                  <a:t>int</a:t>
                </a:r>
                <a:r>
                  <a:rPr lang="en-US" altLang="zh-CN" sz="1600" b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)s.length();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zh-CN" sz="1600" b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   </a:t>
                </a:r>
                <a:r>
                  <a:rPr lang="en-US" altLang="zh-CN" sz="1600" b="1">
                    <a:solidFill>
                      <a:srgbClr val="5C2699"/>
                    </a:solidFill>
                    <a:latin typeface="Courier New" panose="02070309020205020404" pitchFamily="49" charset="0"/>
                  </a:rPr>
                  <a:t>vector</a:t>
                </a:r>
                <a:r>
                  <a:rPr lang="en-US" altLang="zh-CN" sz="1600" b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&lt;</a:t>
                </a:r>
                <a:r>
                  <a:rPr lang="en-US" altLang="zh-CN" sz="1600" b="1">
                    <a:solidFill>
                      <a:srgbClr val="AA0D91"/>
                    </a:solidFill>
                    <a:latin typeface="Courier New" panose="02070309020205020404" pitchFamily="49" charset="0"/>
                  </a:rPr>
                  <a:t>int</a:t>
                </a:r>
                <a:r>
                  <a:rPr lang="en-US" altLang="zh-CN" sz="1600" b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&gt; prefix(n);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zh-CN" sz="1600" b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   </a:t>
                </a:r>
                <a:r>
                  <a:rPr lang="en-US" altLang="zh-CN" sz="1600" b="1">
                    <a:solidFill>
                      <a:srgbClr val="AA0D91"/>
                    </a:solidFill>
                    <a:latin typeface="Courier New" panose="02070309020205020404" pitchFamily="49" charset="0"/>
                  </a:rPr>
                  <a:t>for</a:t>
                </a:r>
                <a:r>
                  <a:rPr lang="en-US" altLang="zh-CN" sz="1600" b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(</a:t>
                </a:r>
                <a:r>
                  <a:rPr lang="en-US" altLang="zh-CN" sz="1600" b="1">
                    <a:solidFill>
                      <a:srgbClr val="AA0D91"/>
                    </a:solidFill>
                    <a:latin typeface="Courier New" panose="02070309020205020404" pitchFamily="49" charset="0"/>
                  </a:rPr>
                  <a:t>int</a:t>
                </a:r>
                <a:r>
                  <a:rPr lang="en-US" altLang="zh-CN" sz="1600" b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i = </a:t>
                </a:r>
                <a:r>
                  <a:rPr lang="en-US" altLang="zh-CN" sz="1600" b="1">
                    <a:solidFill>
                      <a:srgbClr val="1C00CF"/>
                    </a:solidFill>
                    <a:latin typeface="Courier New" panose="02070309020205020404" pitchFamily="49" charset="0"/>
                  </a:rPr>
                  <a:t>1</a:t>
                </a:r>
                <a:r>
                  <a:rPr lang="en-US" altLang="zh-CN" sz="1600" b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; i &lt; n; i++) {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zh-CN" sz="1600" b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       </a:t>
                </a:r>
                <a:r>
                  <a:rPr lang="en-US" altLang="zh-CN" sz="1600" b="1">
                    <a:solidFill>
                      <a:srgbClr val="AA0D91"/>
                    </a:solidFill>
                    <a:latin typeface="Courier New" panose="02070309020205020404" pitchFamily="49" charset="0"/>
                  </a:rPr>
                  <a:t>int</a:t>
                </a:r>
                <a:r>
                  <a:rPr lang="en-US" altLang="zh-CN" sz="1600" b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j = prefix[i-</a:t>
                </a:r>
                <a:r>
                  <a:rPr lang="en-US" altLang="zh-CN" sz="1600" b="1">
                    <a:solidFill>
                      <a:srgbClr val="1C00CF"/>
                    </a:solidFill>
                    <a:latin typeface="Courier New" panose="02070309020205020404" pitchFamily="49" charset="0"/>
                  </a:rPr>
                  <a:t>1</a:t>
                </a:r>
                <a:r>
                  <a:rPr lang="en-US" altLang="zh-CN" sz="1600" b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];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zh-CN" sz="1600" b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       </a:t>
                </a:r>
                <a:r>
                  <a:rPr lang="en-US" altLang="zh-CN" sz="1600" b="1">
                    <a:solidFill>
                      <a:srgbClr val="AA0D91"/>
                    </a:solidFill>
                    <a:latin typeface="Courier New" panose="02070309020205020404" pitchFamily="49" charset="0"/>
                  </a:rPr>
                  <a:t>while</a:t>
                </a:r>
                <a:r>
                  <a:rPr lang="en-US" altLang="zh-CN" sz="1600" b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(j &gt; </a:t>
                </a:r>
                <a:r>
                  <a:rPr lang="en-US" altLang="zh-CN" sz="1600" b="1">
                    <a:solidFill>
                      <a:srgbClr val="1C00CF"/>
                    </a:solidFill>
                    <a:latin typeface="Courier New" panose="02070309020205020404" pitchFamily="49" charset="0"/>
                  </a:rPr>
                  <a:t>0</a:t>
                </a:r>
                <a:r>
                  <a:rPr lang="en-US" altLang="zh-CN" sz="1600" b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&amp;&amp; s[i] != s[j])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zh-CN" sz="1600" b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           j = prefix[j-</a:t>
                </a:r>
                <a:r>
                  <a:rPr lang="en-US" altLang="zh-CN" sz="1600" b="1">
                    <a:solidFill>
                      <a:srgbClr val="1C00CF"/>
                    </a:solidFill>
                    <a:latin typeface="Courier New" panose="02070309020205020404" pitchFamily="49" charset="0"/>
                  </a:rPr>
                  <a:t>1</a:t>
                </a:r>
                <a:r>
                  <a:rPr lang="en-US" altLang="zh-CN" sz="1600" b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];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zh-CN" sz="1600" b="1">
                    <a:solidFill>
                      <a:srgbClr val="AA0D91"/>
                    </a:solidFill>
                    <a:latin typeface="Courier New" panose="02070309020205020404" pitchFamily="49" charset="0"/>
                  </a:rPr>
                  <a:t>        if</a:t>
                </a:r>
                <a:r>
                  <a:rPr lang="en-US" altLang="zh-CN" sz="1600" b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(s[i] == s[j])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zh-CN" sz="1600" b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           j++;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zh-CN" sz="1600" b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       prefix[i] = j;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zh-CN" sz="1600" b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   }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zh-CN" sz="1600" b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   </a:t>
                </a:r>
                <a:r>
                  <a:rPr lang="en-US" altLang="zh-CN" sz="1600" b="1">
                    <a:solidFill>
                      <a:srgbClr val="AA0D91"/>
                    </a:solidFill>
                    <a:latin typeface="Courier New" panose="02070309020205020404" pitchFamily="49" charset="0"/>
                  </a:rPr>
                  <a:t>return</a:t>
                </a:r>
                <a:r>
                  <a:rPr lang="en-US" altLang="zh-CN" sz="1600" b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prefix;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zh-CN" sz="1600" b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}</a:t>
                </a:r>
                <a:endParaRPr lang="en-US" altLang="zh-CN" sz="1600"/>
              </a:p>
              <a:p>
                <a:pPr marL="0" indent="0">
                  <a:buNone/>
                </a:pPr>
                <a:r>
                  <a:rPr lang="en-US" altLang="zh-CN"/>
                  <a:t>an algorithm that doesn't perform any string comparisons and only performs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/>
                  <a:t> </a:t>
                </a:r>
                <a:r>
                  <a:rPr lang="en-US" altLang="zh-CN"/>
                  <a:t>actions.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89D3AD5-4376-8C40-9231-5B68709665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86" t="-585" r="-9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2874D5-EAD9-D14F-81F8-021A86C8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F3AD-8F3D-274C-AC0C-C0F72E889156}" type="slidenum">
              <a:rPr lang="en-US" altLang="zh-CN"/>
              <a:t>17</a:t>
            </a:fld>
            <a:endParaRPr kumimoji="1" lang="zh-CN" altLang="en-US"/>
          </a:p>
        </p:txBody>
      </p:sp>
      <p:pic>
        <p:nvPicPr>
          <p:cNvPr id="5" name="12.mp3" descr="12.mp3">
            <a:hlinkClick r:id="" action="ppaction://media"/>
            <a:extLst>
              <a:ext uri="{FF2B5EF4-FFF2-40B4-BE49-F238E27FC236}">
                <a16:creationId xmlns:a16="http://schemas.microsoft.com/office/drawing/2014/main" id="{8CE71FCC-F546-0F47-8E86-241BA2E92C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1000" y="3696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2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8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D00BDA-72B4-6D4E-AA10-9DE65E47E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The Knuth-Morris-Pratt algorithm</a:t>
            </a:r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82421AF-1217-3B4C-8E12-BB71DC2CD4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/>
                  <a:t>Given a text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/>
                  <a:t> and a string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/>
                  <a:t>, find the positions of all occurrences of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/>
                  <a:t> in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/>
                  <a:t>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CN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en-US" altLang="zh-CN"/>
                  <a:t>.</a:t>
                </a:r>
              </a:p>
              <a:p>
                <a:r>
                  <a:rPr lang="en-US" altLang="zh-CN"/>
                  <a:t>calculate the prefix function for string(s+#+t).</a:t>
                </a: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𝑝𝑟𝑒𝑓𝑖𝑥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altLang="zh-CN"/>
                  <a:t>is the largest block that coincides with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/>
                  <a:t> and ends at position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/>
                  <a:t>. if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𝑝𝑟𝑒𝑓𝑖𝑥</m:t>
                    </m:r>
                    <m:r>
                      <a:rPr lang="el-GR" altLang="zh-CN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/>
                  <a:t> , it means string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/>
                  <a:t> appears completely in at this position.</a:t>
                </a:r>
              </a:p>
              <a:p>
                <a:r>
                  <a:rPr lang="en-US" altLang="zh-CN"/>
                  <a:t>if at some position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/>
                  <a:t> 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𝑝𝑟𝑒𝑓𝑖𝑥</m:t>
                    </m:r>
                    <m:r>
                      <a:rPr lang="el-GR" altLang="zh-CN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/>
                  <a:t>, then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/>
                  <a:t> appears at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+1)−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+1=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/>
                  <a:t> in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/>
                  <a:t>.</a:t>
                </a:r>
              </a:p>
              <a:p>
                <a:r>
                  <a:rPr lang="en-US" altLang="zh-CN"/>
                  <a:t>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/>
                  <a:t> time and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/>
                  <a:t> memory.</a:t>
                </a:r>
                <a:endParaRPr kumimoji="1" lang="zh-CN" altLang="en-US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82421AF-1217-3B4C-8E12-BB71DC2CD4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846B57B-5F87-1646-8502-691E4AA53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F3AD-8F3D-274C-AC0C-C0F72E889156}" type="slidenum">
              <a:rPr lang="en-US" altLang="zh-CN" smtClean="0"/>
              <a:t>18</a:t>
            </a:fld>
            <a:endParaRPr kumimoji="1" lang="zh-CN" altLang="en-US"/>
          </a:p>
        </p:txBody>
      </p:sp>
      <p:pic>
        <p:nvPicPr>
          <p:cNvPr id="5" name="13.mp3" descr="13.mp3">
            <a:hlinkClick r:id="" action="ppaction://media"/>
            <a:extLst>
              <a:ext uri="{FF2B5EF4-FFF2-40B4-BE49-F238E27FC236}">
                <a16:creationId xmlns:a16="http://schemas.microsoft.com/office/drawing/2014/main" id="{30634748-60DD-7F46-8870-BC3DF5CFFC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1000" y="3651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2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432CD8-1F5E-094F-90B1-B23345035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Finding all sub-palindromes</a:t>
            </a:r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09A126E-684C-0346-BB2A-8E0A77BE69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/>
                  <a:t>Given string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/>
                  <a:t> with length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/>
                  <a:t>. Find all the pairs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/>
                  <a:t> such that substring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/>
                  <a:t> is a palindrome. </a:t>
                </a:r>
              </a:p>
              <a:p>
                <a:r>
                  <a:rPr lang="en-US" altLang="zh-CN"/>
                  <a:t>String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/>
                  <a:t> is a palindrome when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𝑡𝑟𝑒𝑣</m:t>
                    </m:r>
                  </m:oMath>
                </a14:m>
                <a:r>
                  <a:rPr lang="en-US" altLang="zh-CN"/>
                  <a:t> 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𝑡𝑟𝑒𝑣</m:t>
                    </m:r>
                  </m:oMath>
                </a14:m>
                <a:r>
                  <a:rPr lang="en-US" altLang="zh-CN"/>
                  <a:t> is a reversed string for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/>
                  <a:t>).</a:t>
                </a:r>
              </a:p>
              <a:p>
                <a:r>
                  <a:rPr lang="en-US" altLang="zh-CN"/>
                  <a:t>for each position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=0…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zh-CN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/>
                  <a:t> and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/>
                  <a:t>, denoting the number of palindromes accordingly with odd and even lengths with centers in the position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/>
                  <a:t>.</a:t>
                </a:r>
                <a:endParaRPr kumimoji="1" lang="zh-CN" altLang="en-US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09A126E-684C-0346-BB2A-8E0A77BE69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7A12C58-61D3-7F46-A4B3-D931EEBD6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F3AD-8F3D-274C-AC0C-C0F72E889156}" type="slidenum">
              <a:rPr lang="en-US" altLang="zh-CN" smtClean="0"/>
              <a:t>19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FDF1037-C8E5-4846-A1D5-6179FE0DA9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4541" y="5147387"/>
            <a:ext cx="2048722" cy="120896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D4BFC9F-0ECF-0840-A66C-E10B640989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4588" y="5147386"/>
            <a:ext cx="1773628" cy="1208963"/>
          </a:xfrm>
          <a:prstGeom prst="rect">
            <a:avLst/>
          </a:prstGeom>
        </p:spPr>
      </p:pic>
      <p:pic>
        <p:nvPicPr>
          <p:cNvPr id="7" name="14.mp3" descr="14.mp3">
            <a:hlinkClick r:id="" action="ppaction://media"/>
            <a:extLst>
              <a:ext uri="{FF2B5EF4-FFF2-40B4-BE49-F238E27FC236}">
                <a16:creationId xmlns:a16="http://schemas.microsoft.com/office/drawing/2014/main" id="{D5D545D2-B658-C645-A9BF-645574BF75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41000" y="3651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2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AE2652-643D-3E41-A8B9-CEE89EC3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compare strings</a:t>
            </a:r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6944330-5DA5-AB48-BE09-12BE2A27CA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compare the letters of both strings, </a:t>
                </a:r>
                <a14:m>
                  <m:oMath xmlns:m="http://schemas.openxmlformats.org/officeDocument/2006/math"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b="0" i="0">
                        <a:latin typeface="Cambria Math" panose="02040503050406030204" pitchFamily="18" charset="0"/>
                      </a:rPr>
                      <m:t>min</m:t>
                    </m:r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kumimoji="1" lang="en-US" altLang="zh-CN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kumimoji="1" lang="en-US" altLang="zh-CN" dirty="0"/>
                  <a:t>.</a:t>
                </a:r>
              </a:p>
              <a:p>
                <a:r>
                  <a:rPr kumimoji="1" lang="en-US" altLang="zh-CN" dirty="0"/>
                  <a:t>convert strings into integers and compare them with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0">
                        <a:latin typeface="Cambria Math" panose="02040503050406030204" pitchFamily="18" charset="0"/>
                      </a:rPr>
                      <m:t>1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/>
                  <a:t> time.</a:t>
                </a:r>
              </a:p>
              <a:p>
                <a:r>
                  <a:rPr kumimoji="1" lang="en-US" altLang="zh-CN" dirty="0"/>
                  <a:t>hash function: </a:t>
                </a:r>
                <a:endParaRPr kumimoji="1" lang="en-US" altLang="zh-CN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zh-CN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zh-CN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h𝑎𝑠h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zh-CN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h𝑎𝑠h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zh-CN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  <a:p>
                <a:r>
                  <a:rPr kumimoji="1" lang="en-US" altLang="zh-CN" dirty="0"/>
                  <a:t>map strings onto numbers of a fixed range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[0,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/>
                  <a:t>.</a:t>
                </a:r>
              </a:p>
              <a:p>
                <a:r>
                  <a:rPr kumimoji="1" lang="en-US" altLang="zh-CN" dirty="0"/>
                  <a:t>hashes collision : two different strings might have the same hash.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6944330-5DA5-AB48-BE09-12BE2A27CA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01.mp3" descr="01.mp3">
            <a:hlinkClick r:id="" action="ppaction://media"/>
            <a:extLst>
              <a:ext uri="{FF2B5EF4-FFF2-40B4-BE49-F238E27FC236}">
                <a16:creationId xmlns:a16="http://schemas.microsoft.com/office/drawing/2014/main" id="{0422F613-A2A9-EB4F-97FA-A2633000E5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1000" y="365125"/>
            <a:ext cx="812800" cy="812800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DD5DF64-859E-3A48-9EB7-B0A17218F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F3AD-8F3D-274C-AC0C-C0F72E889156}" type="slidenum">
              <a:rPr lang="en-US" altLang="zh-CN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3637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5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55B1DE-AC80-594F-93D2-2E2A249C2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Trivial algorithm</a:t>
            </a:r>
            <a:endParaRPr kumimoji="1" lang="zh-CN" altLang="en-US"/>
          </a:p>
        </p:txBody>
      </p:sp>
      <p:pic>
        <p:nvPicPr>
          <p:cNvPr id="5" name="15.mp3" descr="15.mp3">
            <a:hlinkClick r:id="" action="ppaction://media"/>
            <a:extLst>
              <a:ext uri="{FF2B5EF4-FFF2-40B4-BE49-F238E27FC236}">
                <a16:creationId xmlns:a16="http://schemas.microsoft.com/office/drawing/2014/main" id="{C0DADCB6-7C86-C24D-BD0D-19733EF48FC3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41000" y="365125"/>
            <a:ext cx="812800" cy="812800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76BE3C-7DDF-9C47-BDC7-3000D5ADC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F3AD-8F3D-274C-AC0C-C0F72E889156}" type="slidenum">
              <a:rPr lang="en-US" altLang="zh-CN"/>
              <a:t>20</a:t>
            </a:fld>
            <a:endParaRPr kumimoji="1" lang="zh-CN" altLang="en-US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C2BC40A8-C7F1-D441-BE09-25910AE271A2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109593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5C2699"/>
                </a:solidFill>
                <a:latin typeface="Courier New" panose="02070309020205020404" pitchFamily="49" charset="0"/>
              </a:rPr>
              <a:t>vector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&lt;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&gt; d1(n), d2(n);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for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i = </a:t>
            </a:r>
            <a:r>
              <a:rPr lang="en-US" altLang="zh-CN" sz="1600" b="1">
                <a:solidFill>
                  <a:srgbClr val="1C00CF"/>
                </a:solidFill>
                <a:latin typeface="Courier New" panose="02070309020205020404" pitchFamily="49" charset="0"/>
              </a:rPr>
              <a:t>0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; i &lt; n; i++)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600" b="1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d1[i] = </a:t>
            </a:r>
            <a:r>
              <a:rPr lang="en-US" altLang="zh-CN" sz="1600" b="1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600" b="1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while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US" altLang="zh-CN" sz="1600" b="1">
                <a:solidFill>
                  <a:srgbClr val="1C00CF"/>
                </a:solidFill>
                <a:latin typeface="Courier New" panose="02070309020205020404" pitchFamily="49" charset="0"/>
              </a:rPr>
              <a:t>0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&lt;= i - d1[i] &amp;&amp; i + d1[i] &lt; n &amp;&amp; s[i - d1[i]] == s[i + d1[i]])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600" b="1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zh-CN" altLang="en-US" sz="1600" b="1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d1[i]++;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600" b="1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}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600" b="1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d2[i] = </a:t>
            </a:r>
            <a:r>
              <a:rPr lang="en-US" altLang="zh-CN" sz="1600" b="1">
                <a:solidFill>
                  <a:srgbClr val="1C00CF"/>
                </a:solidFill>
                <a:latin typeface="Courier New" panose="02070309020205020404" pitchFamily="49" charset="0"/>
              </a:rPr>
              <a:t>0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600" b="1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while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US" altLang="zh-CN" sz="1600" b="1">
                <a:solidFill>
                  <a:srgbClr val="1C00CF"/>
                </a:solidFill>
                <a:latin typeface="Courier New" panose="02070309020205020404" pitchFamily="49" charset="0"/>
              </a:rPr>
              <a:t>0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&lt;= i - d2[i] - </a:t>
            </a:r>
            <a:r>
              <a:rPr lang="en-US" altLang="zh-CN" sz="1600" b="1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&amp;&amp; i + d2[i] &lt; n &amp;&amp; s[i - d2[i] - </a:t>
            </a:r>
            <a:r>
              <a:rPr lang="en-US" altLang="zh-CN" sz="1600" b="1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] == s[i + d2[i]])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zh-CN" altLang="en-US" sz="1600" b="1">
                <a:solidFill>
                  <a:srgbClr val="00000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d2[i]++;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600" b="1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}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kumimoji="1"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179050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8019B1-8765-0843-9A92-C924761DE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Manacher's algorithm</a:t>
            </a:r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4339628-B890-1E41-A0BC-C3E7FCA7C6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/>
                  <a:t>the algorithm to find all the sub-palindromes with odd length, 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[]</m:t>
                    </m:r>
                  </m:oMath>
                </a14:m>
                <a:r>
                  <a:rPr lang="en-US" altLang="zh-CN"/>
                  <a:t>.</a:t>
                </a:r>
              </a:p>
              <a:p>
                <a:r>
                  <a:rPr lang="en-US" altLang="zh-CN"/>
                  <a:t>keep the borders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/>
                  <a:t> of the rightmost found sub-palindrome (i. e. the palindrome with maximal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/>
                  <a:t>). Initially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=0,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altLang="zh-CN"/>
                  <a:t>.</a:t>
                </a:r>
              </a:p>
              <a:p>
                <a:r>
                  <a:rPr lang="en-US" altLang="zh-CN"/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/>
                  <a:t> for the next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/>
                  <a:t>, and all the previous values in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[]</m:t>
                    </m:r>
                  </m:oMath>
                </a14:m>
                <a:r>
                  <a:rPr lang="en-US" altLang="zh-CN"/>
                  <a:t>  have been already calculated.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zh-CN"/>
                  <a:t>If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/>
                  <a:t> is outside the current sub-palindrome, i. e.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/>
                  <a:t>, we'll just launch the trivial algorithm. check if the current substring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1[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]…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1[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]]  </m:t>
                    </m:r>
                  </m:oMath>
                </a14:m>
                <a:r>
                  <a:rPr lang="en-US" altLang="zh-CN"/>
                  <a:t>is a palindrome. When find first divergence or meet the boundaries of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/>
                  <a:t>, stop and update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/>
                  <a:t>.</a:t>
                </a:r>
                <a:endParaRPr kumimoji="1" lang="zh-CN" altLang="en-US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4339628-B890-1E41-A0BC-C3E7FCA7C6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65" t="-2632" r="-9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3ECFCAE-2DC7-B84C-A94B-FFADBB2BE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F3AD-8F3D-274C-AC0C-C0F72E889156}" type="slidenum">
              <a:rPr lang="en-US" altLang="zh-CN" smtClean="0"/>
              <a:t>21</a:t>
            </a:fld>
            <a:endParaRPr kumimoji="1" lang="zh-CN" altLang="en-US"/>
          </a:p>
        </p:txBody>
      </p:sp>
      <p:pic>
        <p:nvPicPr>
          <p:cNvPr id="5" name="16.mp3" descr="16.mp3">
            <a:hlinkClick r:id="" action="ppaction://media"/>
            <a:extLst>
              <a:ext uri="{FF2B5EF4-FFF2-40B4-BE49-F238E27FC236}">
                <a16:creationId xmlns:a16="http://schemas.microsoft.com/office/drawing/2014/main" id="{A322E75E-BDF7-4A4E-A523-1FE9D4A3D1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1000" y="3696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5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5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81B674-7D0D-4C41-88F9-A208D6361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Manacher's algorithm</a:t>
            </a:r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0B6D064-8E0C-D542-B3BD-90CC53F172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914400" lvl="1" indent="-457200">
                  <a:buFont typeface="+mj-lt"/>
                  <a:buAutoNum type="arabicPeriod" startAt="2"/>
                </a:pPr>
                <a:r>
                  <a:rPr lang="en-US" altLang="zh-CN"/>
                  <a:t>when i≤r, get the position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/>
                  <a:t>, and consider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1[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/>
                  <a:t>. Because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/>
                  <a:t> is the position symmetrical to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/>
                  <a:t>, assign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1[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1[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/>
                  <a:t>. palindrome around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/>
                  <a:t> is actually "copied" into the palindrome around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/>
                  <a:t>.</a:t>
                </a:r>
                <a:endParaRPr kumimoji="1" lang="en-US" altLang="zh-CN"/>
              </a:p>
              <a:p>
                <a:endParaRPr kumimoji="1" lang="en-US" altLang="zh-CN"/>
              </a:p>
              <a:p>
                <a:endParaRPr kumimoji="1" lang="en-US" altLang="zh-CN"/>
              </a:p>
              <a:p>
                <a:pPr marL="0" indent="0">
                  <a:buNone/>
                </a:pPr>
                <a:endParaRPr kumimoji="1" lang="en-US" altLang="zh-CN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0B6D064-8E0C-D542-B3BD-90CC53F172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t="-20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845E728-3DB4-E043-A885-FD73A0769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F3AD-8F3D-274C-AC0C-C0F72E889156}" type="slidenum">
              <a:rPr lang="en-US" altLang="zh-CN"/>
              <a:t>22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246942D-FE75-CB4F-860D-57ECC6586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529" y="3429000"/>
            <a:ext cx="9412942" cy="1149081"/>
          </a:xfrm>
          <a:prstGeom prst="rect">
            <a:avLst/>
          </a:prstGeom>
        </p:spPr>
      </p:pic>
      <p:pic>
        <p:nvPicPr>
          <p:cNvPr id="6" name="17.mp3" descr="17.mp3">
            <a:hlinkClick r:id="" action="ppaction://media"/>
            <a:extLst>
              <a:ext uri="{FF2B5EF4-FFF2-40B4-BE49-F238E27FC236}">
                <a16:creationId xmlns:a16="http://schemas.microsoft.com/office/drawing/2014/main" id="{C6647D1F-6290-7A48-9B29-9273295D32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41000" y="3651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BDCBA9-02E4-2F43-836C-07C843AF4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Manacher's algorithm</a:t>
            </a:r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C0E9175-7AB3-8047-85FE-7F1448A71E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/>
                  <a:t>a tricky case : </a:t>
                </a:r>
                <a:r>
                  <a:rPr lang="en-US" altLang="zh-CN"/>
                  <a:t>when the "inner" palindrome reaches the borders of the "outer" one.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]+1≤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altLang="zh-CN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]−1≥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kumimoji="1" lang="en-US" altLang="zh-CN"/>
              </a:p>
              <a:p>
                <a:r>
                  <a:rPr lang="en-US" altLang="zh-CN"/>
                  <a:t>"cut" the length of our palindrome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kumimoji="1" lang="en-US" altLang="zh-CN"/>
              </a:p>
              <a:p>
                <a:endParaRPr kumimoji="1" lang="en-US" altLang="zh-CN"/>
              </a:p>
              <a:p>
                <a:endParaRPr kumimoji="1" lang="en-US" altLang="zh-CN"/>
              </a:p>
              <a:p>
                <a:endParaRPr lang="en-US" altLang="zh-CN"/>
              </a:p>
              <a:p>
                <a:r>
                  <a:rPr lang="en-US" altLang="zh-CN"/>
                  <a:t>not forget to update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altLang="zh-CN"/>
                  <a:t>after calculating each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/>
                  <a:t>.</a:t>
                </a:r>
                <a:endParaRPr kumimoji="1" lang="en-US" altLang="zh-CN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C0E9175-7AB3-8047-85FE-7F1448A71E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65" t="-2632" r="-1327" b="-1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3E0B630-F3A9-1C44-A14E-B207B7C51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F3AD-8F3D-274C-AC0C-C0F72E889156}" type="slidenum">
              <a:rPr lang="en-US" altLang="zh-CN"/>
              <a:t>23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4F96CF9-5A44-4245-9205-6D83B1E522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9482" y="4162659"/>
            <a:ext cx="8373035" cy="1239494"/>
          </a:xfrm>
          <a:prstGeom prst="rect">
            <a:avLst/>
          </a:prstGeom>
        </p:spPr>
      </p:pic>
      <p:pic>
        <p:nvPicPr>
          <p:cNvPr id="6" name="18.mp3" descr="18.mp3">
            <a:hlinkClick r:id="" action="ppaction://media"/>
            <a:extLst>
              <a:ext uri="{FF2B5EF4-FFF2-40B4-BE49-F238E27FC236}">
                <a16:creationId xmlns:a16="http://schemas.microsoft.com/office/drawing/2014/main" id="{4BEAA6A7-0655-4A48-B2FC-F62EB4C05C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41000" y="3651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3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39C75-F29D-F348-92C7-FFF7E5951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Complexity of Manacher's algorithm</a:t>
            </a:r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695A79-61AC-5641-BB11-C80BEA8F69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/>
                  <a:t>it's not obvious that this algorithm has linear time complexity.</a:t>
                </a:r>
              </a:p>
              <a:p>
                <a:r>
                  <a:rPr lang="en-US" altLang="zh-CN"/>
                  <a:t>notice that every iteration of trivial algorithm makes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/>
                  <a:t> increase by one. </a:t>
                </a:r>
              </a:p>
              <a:p>
                <a:r>
                  <a:rPr lang="en-US" altLang="zh-CN"/>
                  <a:t>Also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/>
                  <a:t> cannot be decreased during the algorithm. </a:t>
                </a:r>
              </a:p>
              <a:p>
                <a:r>
                  <a:rPr lang="en-US" altLang="zh-CN"/>
                  <a:t>So, trivial algorithm will make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/>
                  <a:t> iterations in total.</a:t>
                </a:r>
              </a:p>
              <a:p>
                <a:r>
                  <a:rPr lang="en-US" altLang="zh-CN"/>
                  <a:t>other parts of Manacher's algorithm work obviously in linear time.</a:t>
                </a:r>
              </a:p>
              <a:p>
                <a:r>
                  <a:rPr lang="en-US" altLang="zh-CN"/>
                  <a:t>totally,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/>
                  <a:t> time complexity.</a:t>
                </a:r>
                <a:endParaRPr kumimoji="1" lang="zh-CN" altLang="en-US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695A79-61AC-5641-BB11-C80BEA8F69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65" t="-2632" r="-4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FE1E80E-14FF-C74D-859F-E8BA6D40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F3AD-8F3D-274C-AC0C-C0F72E889156}" type="slidenum">
              <a:rPr lang="en-US" altLang="zh-CN"/>
              <a:t>24</a:t>
            </a:fld>
            <a:endParaRPr kumimoji="1" lang="zh-CN" altLang="en-US"/>
          </a:p>
        </p:txBody>
      </p:sp>
      <p:pic>
        <p:nvPicPr>
          <p:cNvPr id="5" name="19.mp3" descr="19.mp3">
            <a:hlinkClick r:id="" action="ppaction://media"/>
            <a:extLst>
              <a:ext uri="{FF2B5EF4-FFF2-40B4-BE49-F238E27FC236}">
                <a16:creationId xmlns:a16="http://schemas.microsoft.com/office/drawing/2014/main" id="{6C1C01B3-C0F3-304A-9FCE-895A580D4C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1000" y="3651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7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0FEAC5-41B6-3C44-8295-364892D9C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Implementation of Manacher's algorithm</a:t>
            </a:r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DDBE24-01B5-784D-94DF-FB24A79F4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5C2699"/>
                </a:solidFill>
                <a:latin typeface="Courier New" panose="02070309020205020404" pitchFamily="49" charset="0"/>
              </a:rPr>
              <a:t>vector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&lt;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&gt; d1(n);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for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i = </a:t>
            </a:r>
            <a:r>
              <a:rPr lang="en-US" altLang="zh-CN" sz="1600" b="1">
                <a:solidFill>
                  <a:srgbClr val="1C00CF"/>
                </a:solidFill>
                <a:latin typeface="Courier New" panose="02070309020205020404" pitchFamily="49" charset="0"/>
              </a:rPr>
              <a:t>0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, l = </a:t>
            </a:r>
            <a:r>
              <a:rPr lang="en-US" altLang="zh-CN" sz="1600" b="1">
                <a:solidFill>
                  <a:srgbClr val="1C00CF"/>
                </a:solidFill>
                <a:latin typeface="Courier New" panose="02070309020205020404" pitchFamily="49" charset="0"/>
              </a:rPr>
              <a:t>0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, r = -</a:t>
            </a:r>
            <a:r>
              <a:rPr lang="en-US" altLang="zh-CN" sz="1600" b="1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; i &lt; n; i++)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k = (i &gt; r) ? </a:t>
            </a:r>
            <a:r>
              <a:rPr lang="en-US" altLang="zh-CN" sz="1600" b="1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: min(d1[l + r - i], r - i + </a:t>
            </a:r>
            <a:r>
              <a:rPr lang="en-US" altLang="zh-CN" sz="1600" b="1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while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US" altLang="zh-CN" sz="1600" b="1">
                <a:solidFill>
                  <a:srgbClr val="1C00CF"/>
                </a:solidFill>
                <a:latin typeface="Courier New" panose="02070309020205020404" pitchFamily="49" charset="0"/>
              </a:rPr>
              <a:t>0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&lt;= i - k &amp;&amp; i + k &lt; n &amp;&amp; s[i - k] == s[i + k])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       k++;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   }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   d1[i] = k--;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if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(i + k &gt; r)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       l = i - k;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       r = i + k;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   }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kumimoji="1" lang="zh-CN" altLang="en-US" sz="160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DA4F1B-B619-B14B-A9DD-70875BF9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F3AD-8F3D-274C-AC0C-C0F72E889156}" type="slidenum">
              <a:rPr lang="en-US" altLang="zh-CN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3676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0FEAC5-41B6-3C44-8295-364892D9C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Implementation of Manacher's algorithm</a:t>
            </a:r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DDBE24-01B5-784D-94DF-FB24A79F4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5C2699"/>
                </a:solidFill>
                <a:latin typeface="Courier New" panose="02070309020205020404" pitchFamily="49" charset="0"/>
              </a:rPr>
              <a:t>vector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&lt;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&gt; d2(n);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for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i = </a:t>
            </a:r>
            <a:r>
              <a:rPr lang="en-US" altLang="zh-CN" sz="1600" b="1">
                <a:solidFill>
                  <a:srgbClr val="1C00CF"/>
                </a:solidFill>
                <a:latin typeface="Courier New" panose="02070309020205020404" pitchFamily="49" charset="0"/>
              </a:rPr>
              <a:t>0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, l = </a:t>
            </a:r>
            <a:r>
              <a:rPr lang="en-US" altLang="zh-CN" sz="1600" b="1">
                <a:solidFill>
                  <a:srgbClr val="1C00CF"/>
                </a:solidFill>
                <a:latin typeface="Courier New" panose="02070309020205020404" pitchFamily="49" charset="0"/>
              </a:rPr>
              <a:t>0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, r = -</a:t>
            </a:r>
            <a:r>
              <a:rPr lang="en-US" altLang="zh-CN" sz="1600" b="1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; i &lt; n; i++)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k = (i &gt; r) ? </a:t>
            </a:r>
            <a:r>
              <a:rPr lang="en-US" altLang="zh-CN" sz="1600" b="1">
                <a:solidFill>
                  <a:srgbClr val="1C00CF"/>
                </a:solidFill>
                <a:latin typeface="Courier New" panose="02070309020205020404" pitchFamily="49" charset="0"/>
              </a:rPr>
              <a:t>0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: min(d2[l + r - i + </a:t>
            </a:r>
            <a:r>
              <a:rPr lang="en-US" altLang="zh-CN" sz="1600" b="1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], r - i + </a:t>
            </a:r>
            <a:r>
              <a:rPr lang="en-US" altLang="zh-CN" sz="1600" b="1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while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US" altLang="zh-CN" sz="1600" b="1">
                <a:solidFill>
                  <a:srgbClr val="1C00CF"/>
                </a:solidFill>
                <a:latin typeface="Courier New" panose="02070309020205020404" pitchFamily="49" charset="0"/>
              </a:rPr>
              <a:t>0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&lt;= i - k - </a:t>
            </a:r>
            <a:r>
              <a:rPr lang="en-US" altLang="zh-CN" sz="1600" b="1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&amp;&amp; i + k &lt; n &amp;&amp; s[i - k - </a:t>
            </a:r>
            <a:r>
              <a:rPr lang="en-US" altLang="zh-CN" sz="1600" b="1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] == s[i + k])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       k++;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   }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   d2[i] = k--;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if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(i + k &gt; r)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       l = i - k - </a:t>
            </a:r>
            <a:r>
              <a:rPr lang="en-US" altLang="zh-CN" sz="1600" b="1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       r = i + k 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   }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kumimoji="1" lang="zh-CN" altLang="en-US" sz="160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DA4F1B-B619-B14B-A9DD-70875BF9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F3AD-8F3D-274C-AC0C-C0F72E889156}" type="slidenum">
              <a:rPr lang="en-US" altLang="zh-CN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21772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303AD3-5AAB-0B47-A107-72ACCA0A3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End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8A5C7B0-6BBA-D045-992B-25D5FC9C9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7C40-5010-334D-B737-7F3522E6532B}" type="slidenum">
              <a:rPr lang="en-US" altLang="zh-CN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07521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2ADECC-D898-3B4B-BEE9-D421C6968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Calculation of the hash of a string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7FEBFD8-42C4-9040-9C13-3A01B316BA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Aft>
                    <a:spcPts val="2400"/>
                  </a:spcAft>
                </a:pPr>
                <a:r>
                  <a:rPr kumimoji="1" lang="en-US" altLang="zh-CN" dirty="0"/>
                  <a:t>polynomial rolling hash function</a:t>
                </a:r>
                <a:endParaRPr kumimoji="1" lang="en-US" altLang="zh-CN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i="1" dirty="0">
                          <a:latin typeface="Cambria Math" panose="02040503050406030204" pitchFamily="18" charset="0"/>
                        </a:rPr>
                        <m:t>hash</m:t>
                      </m:r>
                      <m:d>
                        <m:dPr>
                          <m:ctrlPr>
                            <a:rPr kumimoji="1" lang="en-US" altLang="zh-C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kumimoji="1" lang="en-US" altLang="zh-CN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kumimoji="1" lang="en-US" altLang="zh-CN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kumimoji="1" lang="en-US" altLang="zh-CN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kumimoji="1" lang="en-US" altLang="zh-CN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kumimoji="1" lang="en-US" altLang="zh-CN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kumimoji="1" lang="zh-CN" altLang="en-US" dirty="0"/>
              </a:p>
              <a:p>
                <a:endParaRPr kumimoji="1" lang="en-US" altLang="zh-CN" dirty="0"/>
              </a:p>
              <a:p>
                <a:r>
                  <a:rPr lang="en-US" altLang="zh-CN" dirty="0"/>
                  <a:t>make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 a prime number roughly equal to the number of characters in the input alphabet.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dirty="0"/>
                  <a:t> is some large prime number.</a:t>
                </a:r>
                <a:endParaRPr kumimoji="1" lang="en-US" altLang="zh-CN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7FEBFD8-42C4-9040-9C13-3A01B316BA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755" t="-5263" b="-3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02.mp3" descr="02.mp3">
            <a:hlinkClick r:id="" action="ppaction://media"/>
            <a:extLst>
              <a:ext uri="{FF2B5EF4-FFF2-40B4-BE49-F238E27FC236}">
                <a16:creationId xmlns:a16="http://schemas.microsoft.com/office/drawing/2014/main" id="{9FF12405-C919-A842-BD27-121A309243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1000" y="365125"/>
            <a:ext cx="812800" cy="812800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80E1A7-6C6C-E947-B053-DD22D9A85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F3AD-8F3D-274C-AC0C-C0F72E889156}" type="slidenum">
              <a:rPr lang="en-US" altLang="zh-CN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9435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E5D734-69EC-FA40-9F37-1FFDEB537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Implementation of </a:t>
            </a:r>
            <a:r>
              <a:rPr kumimoji="1" lang="en-US" altLang="zh-CN" dirty="0"/>
              <a:t>polynomial rolling hash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69F31A-6644-8C4E-98B6-00ABF2DA2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long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long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compute_hash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zh-CN" sz="1600" b="1" dirty="0">
                <a:solidFill>
                  <a:srgbClr val="5C2699"/>
                </a:solidFill>
                <a:latin typeface="Courier New" panose="02070309020205020404" pitchFamily="49" charset="0"/>
              </a:rPr>
              <a:t>string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const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&amp; s)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    const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p = 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31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const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m = 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1e9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+ 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9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long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long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hash_value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0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long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long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p_pow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for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char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c : s)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hash_value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= (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hash_value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+ (c - </a:t>
            </a:r>
            <a:r>
              <a:rPr lang="en-US" altLang="zh-CN" sz="1600" b="1" dirty="0">
                <a:solidFill>
                  <a:srgbClr val="C41A16"/>
                </a:solidFill>
                <a:latin typeface="Courier New" panose="02070309020205020404" pitchFamily="49" charset="0"/>
              </a:rPr>
              <a:t>'a'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+ 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 *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p_pow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 % m;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p_pow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= (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p_pow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* p) % m;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}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return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hash_value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kumimoji="1" lang="zh-CN" altLang="en-US" sz="1600" dirty="0"/>
          </a:p>
        </p:txBody>
      </p:sp>
      <p:pic>
        <p:nvPicPr>
          <p:cNvPr id="4" name="03.mp3" descr="03.mp3">
            <a:hlinkClick r:id="" action="ppaction://media"/>
            <a:extLst>
              <a:ext uri="{FF2B5EF4-FFF2-40B4-BE49-F238E27FC236}">
                <a16:creationId xmlns:a16="http://schemas.microsoft.com/office/drawing/2014/main" id="{7531690B-884A-0B4B-BC86-A0B421588E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41000" y="365125"/>
            <a:ext cx="812800" cy="812800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73847B8-5463-7042-B12C-1977B8DA5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F3AD-8F3D-274C-AC0C-C0F72E889156}" type="slidenum">
              <a:rPr lang="en-US" altLang="zh-CN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4596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A9A163-593E-C946-90FA-F325BBA10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Fast hash calculation of substrings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297824A-85CA-5348-91CB-096242C9DC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Given a string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dirty="0"/>
                  <a:t> and indices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 and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dirty="0"/>
                  <a:t>, find the hash of the substring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dirty="0"/>
                  <a:t>.</a:t>
                </a:r>
                <a:endParaRPr lang="en-US" altLang="zh-CN" b="0" i="0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dirty="0" smtClean="0">
                          <a:latin typeface="Cambria Math" panose="02040503050406030204" pitchFamily="18" charset="0"/>
                        </a:rPr>
                        <m:t>hash</m:t>
                      </m:r>
                      <m:d>
                        <m:d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d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  <m:e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400" b="0" i="0" dirty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altLang="zh-CN" sz="2400" b="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dirty="0">
                          <a:latin typeface="Cambria Math" panose="02040503050406030204" pitchFamily="18" charset="0"/>
                        </a:rPr>
                        <m:t>hash</m:t>
                      </m:r>
                      <m:d>
                        <m:dPr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d>
                      <m:r>
                        <a:rPr lang="en-US" altLang="zh-CN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CN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  <m:e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altLang="zh-CN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altLang="zh-CN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400" dirty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400" b="0" i="0" dirty="0" smtClean="0">
                          <a:latin typeface="Cambria Math" panose="02040503050406030204" pitchFamily="18" charset="0"/>
                        </a:rPr>
                        <m:t>hash</m:t>
                      </m:r>
                      <m:d>
                        <m:d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0" dirty="0" smtClean="0">
                                  <a:latin typeface="Cambria Math" panose="02040503050406030204" pitchFamily="18" charset="0"/>
                                </a:rPr>
                                <m:t>0…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d>
                      <m:r>
                        <a:rPr lang="en-US" altLang="zh-CN" sz="2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zh-CN" sz="2400" b="0" i="0" dirty="0" smtClean="0">
                          <a:latin typeface="Cambria Math" panose="02040503050406030204" pitchFamily="18" charset="0"/>
                        </a:rPr>
                        <m:t>hash</m:t>
                      </m:r>
                      <m:d>
                        <m:d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0" dirty="0" smtClean="0">
                                  <a:latin typeface="Cambria Math" panose="02040503050406030204" pitchFamily="18" charset="0"/>
                                </a:rPr>
                                <m:t>0…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r>
                        <a:rPr lang="en-US" altLang="zh-CN" sz="2400" b="0" i="0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altLang="zh-CN" sz="2400" b="0" i="0" dirty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altLang="zh-CN" sz="24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kumimoji="1" lang="en-US" altLang="zh-CN" sz="2400" dirty="0"/>
              </a:p>
              <a:p>
                <a:r>
                  <a:rPr lang="en-US" altLang="zh-CN" dirty="0"/>
                  <a:t>precompute the inverse of every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CN" dirty="0"/>
                  <a:t>, which allows computing the hash of any substring of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dirty="0"/>
                  <a:t> in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zh-CN" dirty="0"/>
                  <a:t> time.</a:t>
                </a:r>
              </a:p>
              <a:p>
                <a:r>
                  <a:rPr lang="en-US" altLang="zh-CN" dirty="0"/>
                  <a:t>an easier way : compute the hash multiplied by some power of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297824A-85CA-5348-91CB-096242C9DC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4"/>
                <a:stretch>
                  <a:fillRect l="-965" t="-7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811AEB-4BAA-9348-8F47-5B88A9A2B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F3AD-8F3D-274C-AC0C-C0F72E889156}" type="slidenum">
              <a:rPr lang="en-US" altLang="zh-CN" smtClean="0"/>
              <a:t>5</a:t>
            </a:fld>
            <a:endParaRPr kumimoji="1" lang="zh-CN" altLang="en-US"/>
          </a:p>
        </p:txBody>
      </p:sp>
      <p:pic>
        <p:nvPicPr>
          <p:cNvPr id="5" name="04.mp3" descr="04.mp3">
            <a:hlinkClick r:id="" action="ppaction://media"/>
            <a:extLst>
              <a:ext uri="{FF2B5EF4-FFF2-40B4-BE49-F238E27FC236}">
                <a16:creationId xmlns:a16="http://schemas.microsoft.com/office/drawing/2014/main" id="{F7D86412-F0D1-504A-BA61-C2241C119D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1000" y="3651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2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C6D32D-9CFB-0848-A8B5-72642D9FA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Improve no-collision probability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43FC30D-4E00-7F48-B123-3D26CB5E47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probability that collision happens is only 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type m:val="skw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altLang="zh-CN" dirty="0"/>
                  <a:t>. For 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r>
                  <a:rPr lang="en-US" altLang="zh-CN" dirty="0"/>
                  <a:t> the probability is 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−9</m:t>
                        </m:r>
                      </m:sup>
                    </m:sSup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What if we compared a string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dirty="0"/>
                  <a:t> with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altLang="zh-CN" dirty="0"/>
                  <a:t> different strings. The probability that the at least one collision happens is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zh-CN" dirty="0"/>
                  <a:t>. </a:t>
                </a:r>
              </a:p>
              <a:p>
                <a:r>
                  <a:rPr lang="en-US" altLang="zh-CN" dirty="0"/>
                  <a:t>And if we want to compare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altLang="zh-CN" dirty="0"/>
                  <a:t> different strings with each other, then the probability of at least one collision happening is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dirty="0"/>
                  <a:t>.</a:t>
                </a:r>
                <a:endParaRPr kumimoji="1" lang="en-US" altLang="zh-CN" dirty="0"/>
              </a:p>
              <a:p>
                <a:r>
                  <a:rPr kumimoji="1" lang="en-US" altLang="zh-CN" dirty="0"/>
                  <a:t>compute two different hashes for each string (by using two different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en-US" altLang="zh-CN" dirty="0"/>
                  <a:t>, and/or different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en-US" altLang="zh-CN" dirty="0"/>
                  <a:t>, and compare these pairs instead.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43FC30D-4E00-7F48-B123-3D26CB5E47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65" t="-172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3875A8-C81E-1B4E-99CA-0F54B98EE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F3AD-8F3D-274C-AC0C-C0F72E889156}" type="slidenum">
              <a:rPr lang="en-US" altLang="zh-CN" smtClean="0"/>
              <a:t>6</a:t>
            </a:fld>
            <a:endParaRPr kumimoji="1" lang="zh-CN" altLang="en-US"/>
          </a:p>
        </p:txBody>
      </p:sp>
      <p:pic>
        <p:nvPicPr>
          <p:cNvPr id="5" name="05.mp3" descr="05.mp3">
            <a:hlinkClick r:id="" action="ppaction://media"/>
            <a:extLst>
              <a:ext uri="{FF2B5EF4-FFF2-40B4-BE49-F238E27FC236}">
                <a16:creationId xmlns:a16="http://schemas.microsoft.com/office/drawing/2014/main" id="{57F1EFF8-DB56-1E46-A35D-BAA859F33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1000" y="3651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6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9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B0396F-7ACB-924E-8324-C42C8224A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Rabin-Karp Algorithm for string matching</a:t>
            </a:r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711465E-ABE0-5244-A4B0-A7B2B2BF4B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/>
                  <a:t>Problem: Given two strings - a pattern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zh-CN"/>
                  <a:t> and a text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CN"/>
                  <a:t>, determine if the pattern appears in the text and if it does, enumerate all its occurrences in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(|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|+|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kumimoji="1" lang="en-US" altLang="zh-CN"/>
                  <a:t> time.</a:t>
                </a:r>
                <a:endParaRPr kumimoji="1" lang="zh-CN" altLang="en-US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711465E-ABE0-5244-A4B0-A7B2B2BF4B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r="-8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8C87F32-67CC-3844-A7D2-907B24D19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F3AD-8F3D-274C-AC0C-C0F72E889156}" type="slidenum">
              <a:rPr lang="en-US" altLang="zh-CN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786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829A5C-1CD7-154D-AD86-7D9706748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Rabin-Karp Algorithm for string matching</a:t>
            </a:r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6BBFA30-49F5-4B4D-A754-35405A5656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/>
                  <a:t>Algorithm: 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kumimoji="1" lang="en-US" altLang="zh-CN"/>
                  <a:t>calculate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b="0" i="0">
                        <a:latin typeface="Cambria Math" panose="02040503050406030204" pitchFamily="18" charset="0"/>
                      </a:rPr>
                      <m:t>hash</m:t>
                    </m:r>
                    <m:r>
                      <a:rPr kumimoji="1" lang="en-US" altLang="zh-CN" b="0" i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/>
                  <a:t>. 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kumimoji="1" lang="en-US" altLang="zh-CN"/>
                  <a:t>calculate hash values for all the prefixes of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CN"/>
                  <a:t>. 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kumimoji="1" lang="en-US" altLang="zh-CN"/>
                  <a:t>compare a substring of length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|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kumimoji="1" lang="en-US" altLang="zh-CN"/>
                  <a:t> with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zh-CN"/>
                  <a:t> in constant time using the calculated hashes. 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kumimoji="1" lang="en-US" altLang="zh-CN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(|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|+|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kumimoji="1" lang="zh-CN" altLang="en-US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6BBFA30-49F5-4B4D-A754-35405A5656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D87792C-8149-5043-BBFA-EB5BC8D39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F3AD-8F3D-274C-AC0C-C0F72E889156}" type="slidenum">
              <a:rPr lang="en-US" altLang="zh-CN" smtClean="0"/>
              <a:t>8</a:t>
            </a:fld>
            <a:endParaRPr kumimoji="1" lang="zh-CN" altLang="en-US"/>
          </a:p>
        </p:txBody>
      </p:sp>
      <p:pic>
        <p:nvPicPr>
          <p:cNvPr id="5" name="06.mp3" descr="06.mp3">
            <a:hlinkClick r:id="" action="ppaction://media"/>
            <a:extLst>
              <a:ext uri="{FF2B5EF4-FFF2-40B4-BE49-F238E27FC236}">
                <a16:creationId xmlns:a16="http://schemas.microsoft.com/office/drawing/2014/main" id="{C32DCCC4-4AA5-4E4F-B534-10E324E480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1000" y="3651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4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09961F-1EAB-CA41-A2FB-0B9C29C24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Implementation of Rabin-Karp Algorithm</a:t>
            </a:r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0E9059-D92D-8244-AD96-7995E6F1B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5C2699"/>
                </a:solidFill>
                <a:latin typeface="Courier New" panose="02070309020205020404" pitchFamily="49" charset="0"/>
              </a:rPr>
              <a:t>vector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&lt;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&gt; rabin_karp(</a:t>
            </a:r>
            <a:r>
              <a:rPr lang="en-US" altLang="zh-CN" sz="1600" b="1">
                <a:solidFill>
                  <a:srgbClr val="5C2699"/>
                </a:solidFill>
                <a:latin typeface="Courier New" panose="02070309020205020404" pitchFamily="49" charset="0"/>
              </a:rPr>
              <a:t>string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const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&amp; s, </a:t>
            </a:r>
            <a:r>
              <a:rPr lang="en-US" altLang="zh-CN" sz="1600" b="1">
                <a:solidFill>
                  <a:srgbClr val="5C2699"/>
                </a:solidFill>
                <a:latin typeface="Courier New" panose="02070309020205020404" pitchFamily="49" charset="0"/>
              </a:rPr>
              <a:t>string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const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&amp; t)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const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p = </a:t>
            </a:r>
            <a:r>
              <a:rPr lang="en-US" altLang="zh-CN" sz="1600" b="1">
                <a:solidFill>
                  <a:srgbClr val="1C00CF"/>
                </a:solidFill>
                <a:latin typeface="Courier New" panose="02070309020205020404" pitchFamily="49" charset="0"/>
              </a:rPr>
              <a:t>31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const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m = </a:t>
            </a:r>
            <a:r>
              <a:rPr lang="en-US" altLang="zh-CN" sz="1600" b="1">
                <a:solidFill>
                  <a:srgbClr val="1C00CF"/>
                </a:solidFill>
                <a:latin typeface="Courier New" panose="02070309020205020404" pitchFamily="49" charset="0"/>
              </a:rPr>
              <a:t>1e9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+ </a:t>
            </a:r>
            <a:r>
              <a:rPr lang="en-US" altLang="zh-CN" sz="1600" b="1">
                <a:solidFill>
                  <a:srgbClr val="1C00CF"/>
                </a:solidFill>
                <a:latin typeface="Courier New" panose="02070309020205020404" pitchFamily="49" charset="0"/>
              </a:rPr>
              <a:t>9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S = s.size(), T = t.size();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>
                <a:solidFill>
                  <a:srgbClr val="5C2699"/>
                </a:solidFill>
                <a:latin typeface="Courier New" panose="02070309020205020404" pitchFamily="49" charset="0"/>
              </a:rPr>
              <a:t>vector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&lt;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long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long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&gt; p_pow(max(S, T));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   p_pow[</a:t>
            </a:r>
            <a:r>
              <a:rPr lang="en-US" altLang="zh-CN" sz="1600" b="1">
                <a:solidFill>
                  <a:srgbClr val="1C00CF"/>
                </a:solidFill>
                <a:latin typeface="Courier New" panose="02070309020205020404" pitchFamily="49" charset="0"/>
              </a:rPr>
              <a:t>0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] = </a:t>
            </a:r>
            <a:r>
              <a:rPr lang="en-US" altLang="zh-CN" sz="1600" b="1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for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i = </a:t>
            </a:r>
            <a:r>
              <a:rPr lang="en-US" altLang="zh-CN" sz="1600" b="1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; i &lt; (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)p_pow.size(); i++)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       p_pow[i] = (p_pow[i-</a:t>
            </a:r>
            <a:r>
              <a:rPr lang="en-US" altLang="zh-CN" sz="1600" b="1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] * p) % m;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>
                <a:solidFill>
                  <a:srgbClr val="5C2699"/>
                </a:solidFill>
                <a:latin typeface="Courier New" panose="02070309020205020404" pitchFamily="49" charset="0"/>
              </a:rPr>
              <a:t>vector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&lt;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long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long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&gt; h(T + </a:t>
            </a:r>
            <a:r>
              <a:rPr lang="en-US" altLang="zh-CN" sz="1600" b="1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altLang="zh-CN" sz="1600" b="1">
                <a:solidFill>
                  <a:srgbClr val="1C00CF"/>
                </a:solidFill>
                <a:latin typeface="Courier New" panose="02070309020205020404" pitchFamily="49" charset="0"/>
              </a:rPr>
              <a:t>0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for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i = </a:t>
            </a:r>
            <a:r>
              <a:rPr lang="en-US" altLang="zh-CN" sz="1600" b="1">
                <a:solidFill>
                  <a:srgbClr val="1C00CF"/>
                </a:solidFill>
                <a:latin typeface="Courier New" panose="02070309020205020404" pitchFamily="49" charset="0"/>
              </a:rPr>
              <a:t>0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; i &lt; T; i++)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       h[i+</a:t>
            </a:r>
            <a:r>
              <a:rPr lang="en-US" altLang="zh-CN" sz="1600" b="1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] = (h[i] + (t[i] - </a:t>
            </a:r>
            <a:r>
              <a:rPr lang="en-US" altLang="zh-CN" sz="1600" b="1">
                <a:solidFill>
                  <a:srgbClr val="C41A16"/>
                </a:solidFill>
                <a:latin typeface="Courier New" panose="02070309020205020404" pitchFamily="49" charset="0"/>
              </a:rPr>
              <a:t>'a'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+ </a:t>
            </a:r>
            <a:r>
              <a:rPr lang="en-US" altLang="zh-CN" sz="1600" b="1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) * p_pow[i]) % m;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long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long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h_s = </a:t>
            </a:r>
            <a:r>
              <a:rPr lang="en-US" altLang="zh-CN" sz="1600" b="1">
                <a:solidFill>
                  <a:srgbClr val="1C00CF"/>
                </a:solidFill>
                <a:latin typeface="Courier New" panose="02070309020205020404" pitchFamily="49" charset="0"/>
              </a:rPr>
              <a:t>0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for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US" altLang="zh-CN" sz="1600" b="1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i = </a:t>
            </a:r>
            <a:r>
              <a:rPr lang="en-US" altLang="zh-CN" sz="1600" b="1">
                <a:solidFill>
                  <a:srgbClr val="1C00CF"/>
                </a:solidFill>
                <a:latin typeface="Courier New" panose="02070309020205020404" pitchFamily="49" charset="0"/>
              </a:rPr>
              <a:t>0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; i &lt; S; i++)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       h_s = (h_s + (s[i] - </a:t>
            </a:r>
            <a:r>
              <a:rPr lang="en-US" altLang="zh-CN" sz="1600" b="1">
                <a:solidFill>
                  <a:srgbClr val="C41A16"/>
                </a:solidFill>
                <a:latin typeface="Courier New" panose="02070309020205020404" pitchFamily="49" charset="0"/>
              </a:rPr>
              <a:t>'a'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 + </a:t>
            </a:r>
            <a:r>
              <a:rPr lang="en-US" altLang="zh-CN" sz="1600" b="1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>
                <a:solidFill>
                  <a:srgbClr val="000000"/>
                </a:solidFill>
                <a:latin typeface="Courier New" panose="02070309020205020404" pitchFamily="49" charset="0"/>
              </a:rPr>
              <a:t>) * p_pow[i]) % m;</a:t>
            </a:r>
            <a:endParaRPr kumimoji="1" lang="zh-CN" altLang="en-US" sz="160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71CA25A-89CA-E94F-8989-669DB2737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F3AD-8F3D-274C-AC0C-C0F72E889156}" type="slidenum">
              <a:rPr lang="en-US" altLang="zh-CN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55453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2552</TotalTime>
  <Words>2353</Words>
  <Application>Microsoft Macintosh PowerPoint</Application>
  <PresentationFormat>宽屏</PresentationFormat>
  <Paragraphs>219</Paragraphs>
  <Slides>27</Slides>
  <Notes>0</Notes>
  <HiddenSlides>0</HiddenSlides>
  <MMClips>19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等线</vt:lpstr>
      <vt:lpstr>等线 Light</vt:lpstr>
      <vt:lpstr>Arial</vt:lpstr>
      <vt:lpstr>Cambria Math</vt:lpstr>
      <vt:lpstr>Courier New</vt:lpstr>
      <vt:lpstr>Office 主题​​</vt:lpstr>
      <vt:lpstr>String Processing</vt:lpstr>
      <vt:lpstr>compare strings</vt:lpstr>
      <vt:lpstr>Calculation of the hash of a string</vt:lpstr>
      <vt:lpstr>Implementation of polynomial rolling hash</vt:lpstr>
      <vt:lpstr>Fast hash calculation of substrings</vt:lpstr>
      <vt:lpstr>Improve no-collision probability</vt:lpstr>
      <vt:lpstr>Rabin-Karp Algorithm for string matching</vt:lpstr>
      <vt:lpstr>Rabin-Karp Algorithm for string matching</vt:lpstr>
      <vt:lpstr>Implementation of Rabin-Karp Algorithm</vt:lpstr>
      <vt:lpstr>Implementation of Rabin-Karp Algorithm</vt:lpstr>
      <vt:lpstr>Prefix function</vt:lpstr>
      <vt:lpstr>Trivial Algorithm</vt:lpstr>
      <vt:lpstr>Efficient Algorithm</vt:lpstr>
      <vt:lpstr>Efficient Algorithm</vt:lpstr>
      <vt:lpstr>Efficient Algorithm</vt:lpstr>
      <vt:lpstr>Efficient Algorithm</vt:lpstr>
      <vt:lpstr>Implementation of efficient Algorithm</vt:lpstr>
      <vt:lpstr>The Knuth-Morris-Pratt algorithm</vt:lpstr>
      <vt:lpstr>Finding all sub-palindromes</vt:lpstr>
      <vt:lpstr>Trivial algorithm</vt:lpstr>
      <vt:lpstr>Manacher's algorithm</vt:lpstr>
      <vt:lpstr>Manacher's algorithm</vt:lpstr>
      <vt:lpstr>Manacher's algorithm</vt:lpstr>
      <vt:lpstr>Complexity of Manacher's algorithm</vt:lpstr>
      <vt:lpstr>Implementation of Manacher's algorithm</vt:lpstr>
      <vt:lpstr>Implementation of Manacher's algorithm</vt:lpstr>
      <vt:lpstr>The End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String Processing</dc:title>
  <dc:subject/>
  <dc:creator>金靖</dc:creator>
  <cp:keywords/>
  <dc:description/>
  <cp:lastModifiedBy>金靖</cp:lastModifiedBy>
  <cp:revision>50</cp:revision>
  <dcterms:created xsi:type="dcterms:W3CDTF">2020-05-28T13:11:17Z</dcterms:created>
  <dcterms:modified xsi:type="dcterms:W3CDTF">2020-05-31T13:19:35Z</dcterms:modified>
  <cp:category/>
</cp:coreProperties>
</file>